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9" r:id="rId3"/>
    <p:sldId id="261" r:id="rId4"/>
    <p:sldId id="256" r:id="rId5"/>
    <p:sldId id="260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5-02-25T05:20:06.32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1513 10120,'25'-24,"-25"24,50 0,-50 0,25 0,-25 24,49-24,-49 0,-25 0,1 0,24 0,-25 0,0 0,0 0,25 0,-25 0,-24 0,49 0,-25 0,0 0,25 0,25 0,-25 0,25 0,-25 0,49 0,-49 0,25 25,-25-25,50 0,-50 0,25 0,-1 50,-24-50,-24 0,24 0,-25 0,0 0,0 0,25 0,-25 0,1-25,24 0,-25 0,0 1,25 24,0-25,-25 25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5-02-25T05:20:06.32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1513 10120,'25'-24,"-25"24,50 0,-50 0,25 0,-25 24,49-24,-49 0,-25 0,1 0,24 0,-25 0,0 0,0 0,25 0,-25 0,-24 0,49 0,-25 0,0 0,25 0,25 0,-25 0,25 0,-25 0,49 0,-49 0,25 25,-25-25,50 0,-50 0,25 0,-1 50,-24-50,-24 0,24 0,-25 0,0 0,0 0,25 0,-25 0,1-25,24 0,-25 0,0 1,25 24,0-25,-25 25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EDD08-D3ED-4C42-B73C-24E0C639315F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09.02.2016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169B6-929A-47D2-965C-E00DF42FE4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311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232D9-923B-4D0A-B2CB-547B66D4E76F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09.02.2016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DFB92-5AB4-416A-B3A7-99268DF424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64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63611-0793-4B56-AEF4-6334CE9A2F93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09.02.2016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5DDAD-8DAB-43FC-AA7D-587E50B639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9716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9C9AF-B1DF-40A9-B979-3F4FFAB02DF6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09.02.2016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0084D-9035-4571-BF16-325967D97D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2358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914A9-5267-4898-943F-31E7DD312ACE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09.02.2016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79B9A-7D3B-4AD1-BDD2-833BF6AC6F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4934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C5B3F-0CBF-424C-8749-204904BDF163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09.02.2016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EE20B-BD1B-4A19-9EF0-FE3E009219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8100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537BD-9DAD-4CCD-B1C0-83335D7A6E06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09.02.2016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F61E7-5574-4747-9689-07862FC138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8949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3F929-6E60-4486-A4A7-7A3C8495A6A8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09.02.2016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4D84C-8F18-4C34-BDE9-938B4AA6C7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083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2FD45-D5D4-494A-8566-0DE495392B10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09.02.2016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A7BB8-6344-487D-9680-5E0862AC32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9697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74D97-87A9-436A-8EE7-35030D05412B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09.02.2016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C55D1-6878-4ECB-BB08-F5DDBB5FD5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4208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5CE7D-308A-480D-B027-1A6751AAA838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09.02.2016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6121E-6C3A-4C51-BA4A-00299E2D28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516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B2D0665-BA8B-4B55-80ED-8C99E125A67F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09.02.2016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94FB75-844F-4498-A10C-767C83BA49D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827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11560" y="1700808"/>
            <a:ext cx="7772400" cy="2143125"/>
          </a:xfrm>
        </p:spPr>
        <p:txBody>
          <a:bodyPr/>
          <a:lstStyle/>
          <a:p>
            <a:pPr eaLnBrk="1" hangingPunct="1"/>
            <a:r>
              <a:rPr lang="ru-RU" altLang="ru-RU" b="1" dirty="0" smtClean="0">
                <a:solidFill>
                  <a:schemeClr val="bg1"/>
                </a:solidFill>
              </a:rPr>
              <a:t>Построение </a:t>
            </a:r>
            <a:br>
              <a:rPr lang="ru-RU" altLang="ru-RU" b="1" dirty="0" smtClean="0">
                <a:solidFill>
                  <a:schemeClr val="bg1"/>
                </a:solidFill>
              </a:rPr>
            </a:br>
            <a:r>
              <a:rPr lang="ru-RU" altLang="ru-RU" b="1" dirty="0" smtClean="0">
                <a:solidFill>
                  <a:schemeClr val="bg1"/>
                </a:solidFill>
              </a:rPr>
              <a:t>чертежа фартука</a:t>
            </a:r>
            <a:br>
              <a:rPr lang="ru-RU" altLang="ru-RU" b="1" dirty="0" smtClean="0">
                <a:solidFill>
                  <a:schemeClr val="bg1"/>
                </a:solidFill>
              </a:rPr>
            </a:br>
            <a:r>
              <a:rPr lang="ru-RU" altLang="ru-RU" b="1" dirty="0" smtClean="0">
                <a:solidFill>
                  <a:schemeClr val="bg1"/>
                </a:solidFill>
              </a:rPr>
              <a:t>в М 1:4</a:t>
            </a:r>
            <a:br>
              <a:rPr lang="ru-RU" altLang="ru-RU" b="1" dirty="0" smtClean="0">
                <a:solidFill>
                  <a:schemeClr val="bg1"/>
                </a:solidFill>
              </a:rPr>
            </a:br>
            <a:endParaRPr lang="ru-RU" altLang="ru-RU" b="1" dirty="0" smtClean="0">
              <a:solidFill>
                <a:schemeClr val="bg1"/>
              </a:solidFill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357563"/>
            <a:ext cx="6858000" cy="1655762"/>
          </a:xfrm>
        </p:spPr>
        <p:txBody>
          <a:bodyPr/>
          <a:lstStyle/>
          <a:p>
            <a:pPr eaLnBrk="1" hangingPunct="1"/>
            <a:r>
              <a:rPr lang="ru-RU" altLang="ru-RU" sz="4800" b="1" dirty="0" smtClean="0"/>
              <a:t>Технология</a:t>
            </a:r>
            <a:endParaRPr lang="ru-RU" altLang="ru-RU" sz="4800" b="1" dirty="0" smtClean="0"/>
          </a:p>
          <a:p>
            <a:pPr eaLnBrk="1" hangingPunct="1"/>
            <a:r>
              <a:rPr lang="ru-RU" altLang="ru-RU" sz="4800" b="1" dirty="0" smtClean="0"/>
              <a:t>5 класс. </a:t>
            </a:r>
            <a:endParaRPr lang="ru-RU" altLang="ru-RU" sz="4800" b="1" dirty="0" smtClean="0"/>
          </a:p>
          <a:p>
            <a:pPr eaLnBrk="1" hangingPunct="1"/>
            <a:r>
              <a:rPr lang="ru-RU" altLang="ru-RU" sz="3200" b="1" dirty="0" smtClean="0"/>
              <a:t>Подготовила учитель технологии МБОУ СОШ с. Ургала </a:t>
            </a:r>
          </a:p>
          <a:p>
            <a:pPr eaLnBrk="1" hangingPunct="1"/>
            <a:r>
              <a:rPr lang="ru-RU" altLang="ru-RU" sz="3200" b="1" dirty="0" err="1" smtClean="0"/>
              <a:t>Ямасипова</a:t>
            </a:r>
            <a:r>
              <a:rPr lang="ru-RU" altLang="ru-RU" sz="3200" b="1" dirty="0" smtClean="0"/>
              <a:t> Светлана </a:t>
            </a:r>
            <a:r>
              <a:rPr lang="ru-RU" altLang="ru-RU" sz="3200" b="1" dirty="0"/>
              <a:t>И</a:t>
            </a:r>
            <a:r>
              <a:rPr lang="ru-RU" altLang="ru-RU" sz="3200" b="1" dirty="0" smtClean="0"/>
              <a:t>вановна</a:t>
            </a:r>
            <a:endParaRPr lang="ru-RU" altLang="ru-RU" sz="3200" b="1" dirty="0" smtClean="0"/>
          </a:p>
          <a:p>
            <a:pPr eaLnBrk="1" hangingPunct="1"/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264994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Мерки для построения чертежа</a:t>
            </a:r>
            <a:br>
              <a:rPr lang="ru-RU" b="1" dirty="0" smtClean="0"/>
            </a:br>
            <a:r>
              <a:rPr lang="ru-RU" b="1" dirty="0" smtClean="0"/>
              <a:t>фартука: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470708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/>
              <a:t>1. </a:t>
            </a:r>
            <a:r>
              <a:rPr lang="ru-RU" sz="3600" b="1" dirty="0" err="1" smtClean="0"/>
              <a:t>Ст</a:t>
            </a:r>
            <a:r>
              <a:rPr lang="ru-RU" sz="3600" b="1" dirty="0" smtClean="0"/>
              <a:t> – </a:t>
            </a:r>
            <a:r>
              <a:rPr lang="ru-RU" sz="3600" b="1" dirty="0" err="1" smtClean="0"/>
              <a:t>полуобхват</a:t>
            </a:r>
            <a:r>
              <a:rPr lang="ru-RU" sz="3600" b="1" dirty="0" smtClean="0"/>
              <a:t>   талии</a:t>
            </a:r>
          </a:p>
          <a:p>
            <a:pPr marL="0" indent="0">
              <a:buNone/>
            </a:pPr>
            <a:r>
              <a:rPr lang="ru-RU" sz="3600" b="1" dirty="0" smtClean="0"/>
              <a:t>2. </a:t>
            </a:r>
            <a:r>
              <a:rPr lang="ru-RU" sz="3600" b="1" dirty="0" err="1" smtClean="0"/>
              <a:t>Сб</a:t>
            </a:r>
            <a:r>
              <a:rPr lang="ru-RU" sz="3600" b="1" dirty="0" smtClean="0"/>
              <a:t> – </a:t>
            </a:r>
            <a:r>
              <a:rPr lang="ru-RU" sz="3600" b="1" dirty="0" err="1" smtClean="0"/>
              <a:t>полуобхват</a:t>
            </a:r>
            <a:r>
              <a:rPr lang="ru-RU" sz="3600" b="1" dirty="0" smtClean="0"/>
              <a:t> бёдер</a:t>
            </a:r>
          </a:p>
          <a:p>
            <a:pPr marL="0" indent="0">
              <a:buNone/>
            </a:pPr>
            <a:r>
              <a:rPr lang="ru-RU" sz="3600" b="1" dirty="0" smtClean="0"/>
              <a:t>3. </a:t>
            </a:r>
            <a:r>
              <a:rPr lang="ru-RU" sz="3600" b="1" dirty="0" err="1" smtClean="0"/>
              <a:t>Дн</a:t>
            </a:r>
            <a:r>
              <a:rPr lang="ru-RU" sz="3600" b="1" dirty="0" smtClean="0"/>
              <a:t> – длина нагрудника</a:t>
            </a:r>
          </a:p>
          <a:p>
            <a:pPr marL="0" indent="0">
              <a:buNone/>
            </a:pPr>
            <a:r>
              <a:rPr lang="ru-RU" sz="3600" b="1" dirty="0" smtClean="0"/>
              <a:t>4. </a:t>
            </a:r>
            <a:r>
              <a:rPr lang="ru-RU" sz="3600" b="1" dirty="0" err="1" smtClean="0"/>
              <a:t>Ди</a:t>
            </a:r>
            <a:r>
              <a:rPr lang="ru-RU" sz="3600" b="1" dirty="0" smtClean="0"/>
              <a:t> – длина изделия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976079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212575"/>
              </p:ext>
            </p:extLst>
          </p:nvPr>
        </p:nvGraphicFramePr>
        <p:xfrm>
          <a:off x="179512" y="188640"/>
          <a:ext cx="8807097" cy="6552728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967754"/>
                <a:gridCol w="1735049"/>
                <a:gridCol w="3275475"/>
                <a:gridCol w="282881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№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Условные </a:t>
                      </a:r>
                    </a:p>
                    <a:p>
                      <a:r>
                        <a:rPr lang="ru-RU" sz="2000" dirty="0" smtClean="0"/>
                        <a:t>обозначения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Расчётная формула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Мои расчёты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т.</a:t>
                      </a:r>
                      <a:r>
                        <a:rPr lang="ru-RU" sz="2800" b="1" baseline="0" dirty="0" smtClean="0"/>
                        <a:t> Т  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Построить прямой</a:t>
                      </a:r>
                    </a:p>
                    <a:p>
                      <a:r>
                        <a:rPr lang="ru-RU" sz="2800" b="1" dirty="0" smtClean="0"/>
                        <a:t>угол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Построение</a:t>
                      </a:r>
                      <a:endParaRPr lang="ru-RU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335232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132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26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Чертёж фартука в М 1:4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544616"/>
          </a:xfrm>
        </p:spPr>
        <p:txBody>
          <a:bodyPr/>
          <a:lstStyle/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Т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52631" y="3052410"/>
            <a:ext cx="25922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52631" y="3068960"/>
            <a:ext cx="0" cy="309634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644199" y="986622"/>
            <a:ext cx="4763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1. </a:t>
            </a:r>
            <a:r>
              <a:rPr lang="ru-RU" sz="3200" b="1" dirty="0" err="1" smtClean="0">
                <a:solidFill>
                  <a:srgbClr val="FF0000"/>
                </a:solidFill>
              </a:rPr>
              <a:t>т.Т</a:t>
            </a:r>
            <a:r>
              <a:rPr lang="ru-RU" sz="2400" b="1" dirty="0" smtClean="0"/>
              <a:t> Построить прямой угол.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648845" y="1588829"/>
            <a:ext cx="4833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2. </a:t>
            </a:r>
            <a:r>
              <a:rPr lang="ru-RU" sz="3200" b="1" dirty="0" smtClean="0">
                <a:solidFill>
                  <a:srgbClr val="FF0000"/>
                </a:solidFill>
              </a:rPr>
              <a:t>ТН</a:t>
            </a:r>
            <a:r>
              <a:rPr lang="ru-RU" sz="2400" b="1" dirty="0" smtClean="0"/>
              <a:t>   длина изделия </a:t>
            </a:r>
            <a:r>
              <a:rPr lang="ru-RU" sz="2400" b="1" dirty="0" err="1" smtClean="0"/>
              <a:t>Ди</a:t>
            </a:r>
            <a:endParaRPr lang="ru-RU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85095" y="5872916"/>
            <a:ext cx="7075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Н</a:t>
            </a:r>
            <a:endParaRPr lang="ru-RU" sz="3200" b="1" baseline="-250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83241" y="2639101"/>
            <a:ext cx="5537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4</a:t>
            </a:r>
            <a:r>
              <a:rPr lang="ru-RU" sz="2400" b="1" dirty="0" smtClean="0"/>
              <a:t>. </a:t>
            </a:r>
            <a:r>
              <a:rPr lang="ru-RU" sz="3200" b="1" dirty="0" smtClean="0">
                <a:solidFill>
                  <a:srgbClr val="FF0000"/>
                </a:solidFill>
              </a:rPr>
              <a:t>ТТ</a:t>
            </a:r>
            <a:r>
              <a:rPr lang="ru-RU" sz="3200" b="1" baseline="-25000" dirty="0" smtClean="0">
                <a:solidFill>
                  <a:srgbClr val="FF0000"/>
                </a:solidFill>
              </a:rPr>
              <a:t>1</a:t>
            </a:r>
            <a:r>
              <a:rPr lang="ru-RU" sz="3200" b="1" dirty="0" smtClean="0">
                <a:solidFill>
                  <a:srgbClr val="FF0000"/>
                </a:solidFill>
              </a:rPr>
              <a:t>НН</a:t>
            </a:r>
            <a:r>
              <a:rPr lang="ru-RU" sz="3200" b="1" baseline="-25000" dirty="0" smtClean="0">
                <a:solidFill>
                  <a:srgbClr val="FF0000"/>
                </a:solidFill>
              </a:rPr>
              <a:t>1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/>
              <a:t>Построить прямоугольник</a:t>
            </a:r>
            <a:endParaRPr lang="ru-RU" sz="2400" b="1" baseline="-25000" dirty="0" smtClean="0">
              <a:solidFill>
                <a:srgbClr val="FF0000"/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3131840" y="3068960"/>
            <a:ext cx="0" cy="309634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144919" y="2883133"/>
            <a:ext cx="5277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Т</a:t>
            </a:r>
            <a:r>
              <a:rPr lang="ru-RU" sz="3200" b="1" baseline="-25000" dirty="0" smtClean="0">
                <a:solidFill>
                  <a:srgbClr val="FF0000"/>
                </a:solidFill>
              </a:rPr>
              <a:t>1</a:t>
            </a:r>
            <a:endParaRPr lang="ru-RU" sz="3200" b="1" baseline="-25000" dirty="0">
              <a:solidFill>
                <a:srgbClr val="FF0000"/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539552" y="6165304"/>
            <a:ext cx="25922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117136" y="5831709"/>
            <a:ext cx="5838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Н</a:t>
            </a:r>
            <a:r>
              <a:rPr lang="ru-RU" sz="3200" b="1" baseline="-25000" dirty="0" smtClean="0">
                <a:solidFill>
                  <a:srgbClr val="FF0000"/>
                </a:solidFill>
              </a:rPr>
              <a:t>1</a:t>
            </a:r>
            <a:endParaRPr lang="ru-RU" sz="3200" b="1" baseline="-25000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95061" y="2101515"/>
            <a:ext cx="4763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3. </a:t>
            </a:r>
            <a:r>
              <a:rPr lang="ru-RU" sz="3200" b="1" dirty="0" smtClean="0">
                <a:solidFill>
                  <a:srgbClr val="FF0000"/>
                </a:solidFill>
              </a:rPr>
              <a:t>ТТ</a:t>
            </a:r>
            <a:r>
              <a:rPr lang="ru-RU" sz="3200" b="1" baseline="-25000" dirty="0" smtClean="0">
                <a:solidFill>
                  <a:srgbClr val="FF0000"/>
                </a:solidFill>
              </a:rPr>
              <a:t>1</a:t>
            </a:r>
            <a:r>
              <a:rPr lang="ru-RU" sz="2400" b="1" dirty="0" smtClean="0"/>
              <a:t> Ширина фартука </a:t>
            </a:r>
            <a:r>
              <a:rPr lang="ru-RU" sz="2400" b="1" dirty="0" err="1" smtClean="0"/>
              <a:t>Сб</a:t>
            </a:r>
            <a:r>
              <a:rPr lang="ru-RU" sz="2400" b="1" dirty="0" smtClean="0"/>
              <a:t> : 2 + 6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543875" y="3333172"/>
            <a:ext cx="5043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5. </a:t>
            </a:r>
            <a:r>
              <a:rPr lang="ru-RU" sz="3200" b="1" dirty="0" smtClean="0">
                <a:solidFill>
                  <a:srgbClr val="FF0000"/>
                </a:solidFill>
              </a:rPr>
              <a:t>ТГ</a:t>
            </a:r>
            <a:r>
              <a:rPr lang="ru-RU" sz="2400" b="1" dirty="0" smtClean="0"/>
              <a:t> Длина нагрудника п/в 18 см.</a:t>
            </a:r>
            <a:endParaRPr lang="ru-RU" sz="2400" b="1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539552" y="1484784"/>
            <a:ext cx="13079" cy="156762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85095" y="1192396"/>
            <a:ext cx="3609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Г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5976" y="43651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56694" y="3956347"/>
            <a:ext cx="5370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6. </a:t>
            </a:r>
            <a:r>
              <a:rPr lang="ru-RU" sz="3200" b="1" dirty="0" smtClean="0">
                <a:solidFill>
                  <a:srgbClr val="FF0000"/>
                </a:solidFill>
              </a:rPr>
              <a:t>ГГ</a:t>
            </a:r>
            <a:r>
              <a:rPr lang="ru-RU" sz="3200" b="1" baseline="-25000" dirty="0" smtClean="0">
                <a:solidFill>
                  <a:srgbClr val="FF0000"/>
                </a:solidFill>
              </a:rPr>
              <a:t>1</a:t>
            </a:r>
            <a:r>
              <a:rPr lang="ru-RU" sz="2400" b="1" dirty="0" smtClean="0"/>
              <a:t>  Ширина нагрудника п/в 10 см.</a:t>
            </a:r>
            <a:endParaRPr lang="ru-RU" sz="2400" b="1" dirty="0"/>
          </a:p>
        </p:txBody>
      </p:sp>
      <p:cxnSp>
        <p:nvCxnSpPr>
          <p:cNvPr id="12" name="Прямая соединительная линия 11"/>
          <p:cNvCxnSpPr>
            <a:stCxn id="9" idx="3"/>
          </p:cNvCxnSpPr>
          <p:nvPr/>
        </p:nvCxnSpPr>
        <p:spPr>
          <a:xfrm>
            <a:off x="546091" y="1484784"/>
            <a:ext cx="107358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656065" y="1162239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Г</a:t>
            </a:r>
            <a:r>
              <a:rPr lang="ru-RU" sz="3200" b="1" baseline="-25000" dirty="0" smtClean="0">
                <a:solidFill>
                  <a:srgbClr val="FF0000"/>
                </a:solidFill>
              </a:rPr>
              <a:t>1</a:t>
            </a:r>
            <a:endParaRPr lang="ru-RU" sz="3200" b="1" baseline="-250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56694" y="4617132"/>
            <a:ext cx="38951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7. </a:t>
            </a:r>
            <a:r>
              <a:rPr lang="ru-RU" sz="3200" b="1" dirty="0" smtClean="0">
                <a:solidFill>
                  <a:srgbClr val="FF0000"/>
                </a:solidFill>
              </a:rPr>
              <a:t>Г</a:t>
            </a:r>
            <a:r>
              <a:rPr lang="ru-RU" sz="3200" b="1" baseline="-25000" dirty="0" smtClean="0">
                <a:solidFill>
                  <a:srgbClr val="FF0000"/>
                </a:solidFill>
              </a:rPr>
              <a:t>1</a:t>
            </a:r>
            <a:r>
              <a:rPr lang="ru-RU" sz="3200" b="1" dirty="0" smtClean="0">
                <a:solidFill>
                  <a:srgbClr val="FF0000"/>
                </a:solidFill>
              </a:rPr>
              <a:t>Г</a:t>
            </a:r>
            <a:r>
              <a:rPr lang="ru-RU" sz="3200" b="1" baseline="-25000" dirty="0" smtClean="0">
                <a:solidFill>
                  <a:srgbClr val="FF0000"/>
                </a:solidFill>
              </a:rPr>
              <a:t>2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/>
              <a:t>сторона нагрудника</a:t>
            </a:r>
            <a:endParaRPr lang="ru-RU" sz="2400" b="1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19672" y="1533814"/>
            <a:ext cx="0" cy="15185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598546" y="2484185"/>
            <a:ext cx="5004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Г</a:t>
            </a:r>
            <a:r>
              <a:rPr lang="ru-RU" sz="3200" b="1" baseline="-25000" dirty="0" smtClean="0">
                <a:solidFill>
                  <a:srgbClr val="FF0000"/>
                </a:solidFill>
              </a:rPr>
              <a:t>2</a:t>
            </a:r>
            <a:endParaRPr lang="ru-RU" sz="3200" b="1" baseline="-250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43742" y="5126718"/>
            <a:ext cx="50660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8. </a:t>
            </a:r>
            <a:r>
              <a:rPr lang="ru-RU" sz="3200" b="1" dirty="0" smtClean="0">
                <a:solidFill>
                  <a:srgbClr val="FF0000"/>
                </a:solidFill>
              </a:rPr>
              <a:t>ТК </a:t>
            </a:r>
            <a:r>
              <a:rPr lang="ru-RU" sz="2400" b="1" dirty="0" smtClean="0"/>
              <a:t>месторасположение кармана 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           п/в 6 см.</a:t>
            </a:r>
          </a:p>
          <a:p>
            <a:endParaRPr lang="ru-RU" sz="2400" b="1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3" name="Рукописные данные 22"/>
              <p14:cNvContentPartPr/>
              <p14:nvPr/>
            </p14:nvContentPartPr>
            <p14:xfrm>
              <a:off x="509040" y="3625560"/>
              <a:ext cx="89640" cy="45000"/>
            </p14:xfrm>
          </p:contentPart>
        </mc:Choice>
        <mc:Fallback xmlns="">
          <p:pic>
            <p:nvPicPr>
              <p:cNvPr id="23" name="Рукописные данные 2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9680" y="3616200"/>
                <a:ext cx="108360" cy="63720"/>
              </a:xfrm>
              <a:prstGeom prst="rect">
                <a:avLst/>
              </a:prstGeom>
            </p:spPr>
          </p:pic>
        </mc:Fallback>
      </mc:AlternateContent>
      <p:sp>
        <p:nvSpPr>
          <p:cNvPr id="26" name="TextBox 25"/>
          <p:cNvSpPr txBox="1"/>
          <p:nvPr/>
        </p:nvSpPr>
        <p:spPr>
          <a:xfrm>
            <a:off x="185095" y="3389678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</a:t>
            </a:r>
            <a:endParaRPr lang="ru-RU" sz="3200" b="1" dirty="0">
              <a:solidFill>
                <a:srgbClr val="FF0000"/>
              </a:solidFill>
            </a:endParaRPr>
          </a:p>
        </p:txBody>
      </p:sp>
      <p:cxnSp>
        <p:nvCxnSpPr>
          <p:cNvPr id="31" name="Прямая соединительная линия 30"/>
          <p:cNvCxnSpPr>
            <a:stCxn id="26" idx="3"/>
          </p:cNvCxnSpPr>
          <p:nvPr/>
        </p:nvCxnSpPr>
        <p:spPr>
          <a:xfrm>
            <a:off x="600593" y="3682066"/>
            <a:ext cx="130650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85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16" grpId="0"/>
      <p:bldP spid="21" grpId="0"/>
      <p:bldP spid="22" grpId="0"/>
      <p:bldP spid="25" grpId="0"/>
      <p:bldP spid="28" grpId="0"/>
      <p:bldP spid="29" grpId="0"/>
      <p:bldP spid="4" grpId="0"/>
      <p:bldP spid="5" grpId="0"/>
      <p:bldP spid="13" grpId="0"/>
      <p:bldP spid="14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Построение пояса и бретели</a:t>
            </a:r>
            <a:br>
              <a:rPr lang="ru-RU" b="1" dirty="0" smtClean="0"/>
            </a:br>
            <a:r>
              <a:rPr lang="ru-RU" b="1" dirty="0" smtClean="0"/>
              <a:t>фартука в М 1:4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851920" y="1663977"/>
            <a:ext cx="47067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9. </a:t>
            </a:r>
            <a:r>
              <a:rPr lang="ru-RU" sz="3200" b="1" dirty="0" smtClean="0">
                <a:solidFill>
                  <a:srgbClr val="FF0000"/>
                </a:solidFill>
              </a:rPr>
              <a:t>ПП </a:t>
            </a:r>
            <a:r>
              <a:rPr lang="ru-RU" sz="3200" b="1" baseline="-25000" dirty="0" smtClean="0">
                <a:solidFill>
                  <a:srgbClr val="FF0000"/>
                </a:solidFill>
              </a:rPr>
              <a:t>1</a:t>
            </a:r>
            <a:r>
              <a:rPr lang="ru-RU" sz="2400" b="1" dirty="0" smtClean="0"/>
              <a:t> – Ширина пояса п/в 8 см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83568" y="1956364"/>
            <a:ext cx="7920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44024" y="1371589"/>
            <a:ext cx="4395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9847" y="1415821"/>
            <a:ext cx="5822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</a:t>
            </a:r>
            <a:r>
              <a:rPr lang="ru-RU" sz="3200" b="1" baseline="-25000" dirty="0" smtClean="0">
                <a:solidFill>
                  <a:srgbClr val="FF0000"/>
                </a:solidFill>
              </a:rPr>
              <a:t>1</a:t>
            </a:r>
            <a:endParaRPr lang="ru-RU" sz="3200" b="1" baseline="-25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47864" y="2275241"/>
            <a:ext cx="5465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10. </a:t>
            </a:r>
            <a:r>
              <a:rPr lang="ru-RU" sz="3200" b="1" dirty="0">
                <a:solidFill>
                  <a:srgbClr val="FF0000"/>
                </a:solidFill>
              </a:rPr>
              <a:t>ПП</a:t>
            </a:r>
            <a:r>
              <a:rPr lang="ru-RU" sz="3200" b="1" baseline="-25000" dirty="0">
                <a:solidFill>
                  <a:srgbClr val="FF0000"/>
                </a:solidFill>
              </a:rPr>
              <a:t>2</a:t>
            </a:r>
            <a:r>
              <a:rPr lang="ru-RU" sz="3200" b="1" dirty="0" smtClean="0">
                <a:solidFill>
                  <a:srgbClr val="FF0000"/>
                </a:solidFill>
              </a:rPr>
              <a:t>П</a:t>
            </a:r>
            <a:r>
              <a:rPr lang="ru-RU" sz="3200" b="1" baseline="-25000" dirty="0" smtClean="0">
                <a:solidFill>
                  <a:srgbClr val="FF0000"/>
                </a:solidFill>
              </a:rPr>
              <a:t>1</a:t>
            </a:r>
            <a:r>
              <a:rPr lang="ru-RU" sz="3200" b="1" dirty="0" smtClean="0">
                <a:solidFill>
                  <a:srgbClr val="FF0000"/>
                </a:solidFill>
              </a:rPr>
              <a:t>П</a:t>
            </a:r>
            <a:r>
              <a:rPr lang="ru-RU" sz="3200" b="1" baseline="-25000" dirty="0" smtClean="0">
                <a:solidFill>
                  <a:srgbClr val="FF0000"/>
                </a:solidFill>
              </a:rPr>
              <a:t>3</a:t>
            </a:r>
            <a:r>
              <a:rPr lang="ru-RU" sz="2400" b="1" dirty="0" smtClean="0"/>
              <a:t> - Длина пояса  </a:t>
            </a:r>
            <a:r>
              <a:rPr lang="ru-RU" sz="2400" b="1" dirty="0" err="1" smtClean="0"/>
              <a:t>Ст</a:t>
            </a:r>
            <a:r>
              <a:rPr lang="ru-RU" sz="2400" b="1" dirty="0" smtClean="0"/>
              <a:t> + 35см.</a:t>
            </a:r>
            <a:endParaRPr lang="ru-RU" sz="2400" b="1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83568" y="2000596"/>
            <a:ext cx="0" cy="37326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44024" y="5733256"/>
            <a:ext cx="5822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</a:t>
            </a:r>
            <a:r>
              <a:rPr lang="ru-RU" sz="3200" b="1" baseline="-25000" dirty="0" smtClean="0">
                <a:solidFill>
                  <a:srgbClr val="FF0000"/>
                </a:solidFill>
              </a:rPr>
              <a:t>2</a:t>
            </a:r>
            <a:endParaRPr lang="ru-RU" sz="3200" b="1" baseline="-25000" dirty="0">
              <a:solidFill>
                <a:srgbClr val="FF0000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475656" y="2000596"/>
            <a:ext cx="0" cy="37326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558411" y="5768474"/>
            <a:ext cx="5822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</a:t>
            </a:r>
            <a:r>
              <a:rPr lang="ru-RU" sz="3200" b="1" baseline="-25000" dirty="0" smtClean="0">
                <a:solidFill>
                  <a:srgbClr val="FF0000"/>
                </a:solidFill>
              </a:rPr>
              <a:t>3</a:t>
            </a:r>
            <a:endParaRPr lang="ru-RU" sz="3200" b="1" baseline="-25000" dirty="0">
              <a:solidFill>
                <a:srgbClr val="FF0000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683568" y="5733256"/>
            <a:ext cx="7920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851920" y="3212976"/>
            <a:ext cx="50181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11. </a:t>
            </a:r>
            <a:r>
              <a:rPr lang="ru-RU" sz="3200" b="1" dirty="0" smtClean="0">
                <a:solidFill>
                  <a:srgbClr val="002060"/>
                </a:solidFill>
              </a:rPr>
              <a:t>ББ</a:t>
            </a:r>
            <a:r>
              <a:rPr lang="ru-RU" sz="3200" b="1" baseline="-25000" dirty="0" smtClean="0">
                <a:solidFill>
                  <a:srgbClr val="002060"/>
                </a:solidFill>
              </a:rPr>
              <a:t>1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/>
              <a:t>– ширина бретели п/в 7 см.</a:t>
            </a:r>
            <a:endParaRPr lang="ru-RU" sz="2400" b="1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2267744" y="1956364"/>
            <a:ext cx="504056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882058" y="1484784"/>
            <a:ext cx="4651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Б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771799" y="1515561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Б</a:t>
            </a:r>
            <a:r>
              <a:rPr lang="ru-RU" sz="3200" b="1" baseline="-25000" dirty="0" smtClean="0">
                <a:solidFill>
                  <a:srgbClr val="002060"/>
                </a:solidFill>
              </a:rPr>
              <a:t>1</a:t>
            </a:r>
            <a:endParaRPr lang="ru-RU" sz="3200" b="1" baseline="-25000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07904" y="3797751"/>
            <a:ext cx="4799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12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  <a:r>
              <a:rPr lang="ru-RU" sz="3200" b="1" dirty="0" smtClean="0">
                <a:solidFill>
                  <a:srgbClr val="002060"/>
                </a:solidFill>
              </a:rPr>
              <a:t> ББ</a:t>
            </a:r>
            <a:r>
              <a:rPr lang="ru-RU" sz="3200" b="1" baseline="-25000" dirty="0" smtClean="0">
                <a:solidFill>
                  <a:srgbClr val="002060"/>
                </a:solidFill>
              </a:rPr>
              <a:t>2</a:t>
            </a:r>
            <a:r>
              <a:rPr lang="ru-RU" sz="3200" b="1" dirty="0" smtClean="0">
                <a:solidFill>
                  <a:srgbClr val="002060"/>
                </a:solidFill>
              </a:rPr>
              <a:t> Б</a:t>
            </a:r>
            <a:r>
              <a:rPr lang="ru-RU" sz="3200" b="1" baseline="-25000" dirty="0" smtClean="0">
                <a:solidFill>
                  <a:srgbClr val="002060"/>
                </a:solidFill>
              </a:rPr>
              <a:t>1</a:t>
            </a:r>
            <a:r>
              <a:rPr lang="ru-RU" sz="3200" b="1" dirty="0" smtClean="0">
                <a:solidFill>
                  <a:srgbClr val="002060"/>
                </a:solidFill>
              </a:rPr>
              <a:t>Б</a:t>
            </a:r>
            <a:r>
              <a:rPr lang="ru-RU" sz="3200" b="1" baseline="-25000" dirty="0" smtClean="0">
                <a:solidFill>
                  <a:srgbClr val="002060"/>
                </a:solidFill>
              </a:rPr>
              <a:t>3 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/>
              <a:t> -</a:t>
            </a:r>
            <a:r>
              <a:rPr lang="ru-RU" sz="2400" b="1" dirty="0" smtClean="0"/>
              <a:t> длина бретели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                                 п/в 50 см.</a:t>
            </a:r>
            <a:r>
              <a:rPr lang="ru-RU" sz="3200" b="1" dirty="0" smtClean="0"/>
              <a:t> </a:t>
            </a:r>
            <a:endParaRPr lang="ru-RU" sz="3200" b="1" baseline="-25000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2267744" y="1956364"/>
            <a:ext cx="0" cy="291860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822276" y="4598047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Б</a:t>
            </a:r>
            <a:r>
              <a:rPr lang="ru-RU" sz="3200" b="1" baseline="-25000" dirty="0" smtClean="0">
                <a:solidFill>
                  <a:srgbClr val="002060"/>
                </a:solidFill>
              </a:rPr>
              <a:t>2</a:t>
            </a:r>
            <a:endParaRPr lang="ru-RU" sz="3200" b="1" baseline="-25000" dirty="0">
              <a:solidFill>
                <a:srgbClr val="002060"/>
              </a:solidFill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2771800" y="1956364"/>
            <a:ext cx="0" cy="291860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771800" y="4572107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Б</a:t>
            </a:r>
            <a:r>
              <a:rPr lang="ru-RU" sz="3200" b="1" baseline="-25000" dirty="0" smtClean="0">
                <a:solidFill>
                  <a:srgbClr val="002060"/>
                </a:solidFill>
              </a:rPr>
              <a:t>3</a:t>
            </a:r>
            <a:endParaRPr lang="ru-RU" sz="3200" b="1" baseline="-25000" dirty="0">
              <a:solidFill>
                <a:srgbClr val="002060"/>
              </a:solidFill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2267744" y="4864495"/>
            <a:ext cx="504056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294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5" grpId="0"/>
      <p:bldP spid="9" grpId="0"/>
      <p:bldP spid="13" grpId="0"/>
      <p:bldP spid="16" grpId="0"/>
      <p:bldP spid="19" grpId="0"/>
      <p:bldP spid="21" grpId="0"/>
      <p:bldP spid="27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26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Чертёж фартука в М 1:4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544616"/>
          </a:xfrm>
        </p:spPr>
        <p:txBody>
          <a:bodyPr/>
          <a:lstStyle/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Т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52631" y="3052410"/>
            <a:ext cx="259228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52631" y="3068960"/>
            <a:ext cx="0" cy="309634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85095" y="5872916"/>
            <a:ext cx="7075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Н</a:t>
            </a:r>
            <a:endParaRPr lang="ru-RU" sz="3200" b="1" baseline="-25000" dirty="0">
              <a:solidFill>
                <a:srgbClr val="FF0000"/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3131840" y="3068960"/>
            <a:ext cx="0" cy="309634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144919" y="2883133"/>
            <a:ext cx="5277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Т</a:t>
            </a:r>
            <a:r>
              <a:rPr lang="ru-RU" sz="3200" b="1" baseline="-25000" dirty="0" smtClean="0">
                <a:solidFill>
                  <a:srgbClr val="FF0000"/>
                </a:solidFill>
              </a:rPr>
              <a:t>1</a:t>
            </a:r>
            <a:endParaRPr lang="ru-RU" sz="3200" b="1" baseline="-25000" dirty="0">
              <a:solidFill>
                <a:srgbClr val="FF0000"/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539552" y="6165304"/>
            <a:ext cx="259228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117136" y="5831709"/>
            <a:ext cx="5838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Н</a:t>
            </a:r>
            <a:r>
              <a:rPr lang="ru-RU" sz="3200" b="1" baseline="-25000" dirty="0" smtClean="0">
                <a:solidFill>
                  <a:srgbClr val="FF0000"/>
                </a:solidFill>
              </a:rPr>
              <a:t>1</a:t>
            </a:r>
            <a:endParaRPr lang="ru-RU" sz="3200" b="1" baseline="-25000" dirty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539552" y="1484784"/>
            <a:ext cx="13079" cy="156762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85095" y="1192396"/>
            <a:ext cx="3609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Г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5976" y="43651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cxnSp>
        <p:nvCxnSpPr>
          <p:cNvPr id="12" name="Прямая соединительная линия 11"/>
          <p:cNvCxnSpPr>
            <a:stCxn id="9" idx="3"/>
          </p:cNvCxnSpPr>
          <p:nvPr/>
        </p:nvCxnSpPr>
        <p:spPr>
          <a:xfrm>
            <a:off x="546091" y="1484784"/>
            <a:ext cx="107358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656065" y="1162239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Г</a:t>
            </a:r>
            <a:r>
              <a:rPr lang="ru-RU" sz="3200" b="1" baseline="-25000" dirty="0" smtClean="0">
                <a:solidFill>
                  <a:srgbClr val="FF0000"/>
                </a:solidFill>
              </a:rPr>
              <a:t>1</a:t>
            </a:r>
            <a:endParaRPr lang="ru-RU" sz="3200" b="1" baseline="-25000" dirty="0">
              <a:solidFill>
                <a:srgbClr val="FF0000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19672" y="1533814"/>
            <a:ext cx="0" cy="151859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598546" y="2484185"/>
            <a:ext cx="5004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Г</a:t>
            </a:r>
            <a:r>
              <a:rPr lang="ru-RU" sz="3200" b="1" baseline="-25000" dirty="0" smtClean="0">
                <a:solidFill>
                  <a:srgbClr val="FF0000"/>
                </a:solidFill>
              </a:rPr>
              <a:t>2</a:t>
            </a:r>
            <a:endParaRPr lang="ru-RU" sz="3200" b="1" baseline="-250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3" name="Рукописные данные 22"/>
              <p14:cNvContentPartPr/>
              <p14:nvPr/>
            </p14:nvContentPartPr>
            <p14:xfrm>
              <a:off x="509040" y="3625560"/>
              <a:ext cx="89640" cy="45000"/>
            </p14:xfrm>
          </p:contentPart>
        </mc:Choice>
        <mc:Fallback xmlns="">
          <p:pic>
            <p:nvPicPr>
              <p:cNvPr id="23" name="Рукописные данные 2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9680" y="3616200"/>
                <a:ext cx="108360" cy="63720"/>
              </a:xfrm>
              <a:prstGeom prst="rect">
                <a:avLst/>
              </a:prstGeom>
            </p:spPr>
          </p:pic>
        </mc:Fallback>
      </mc:AlternateContent>
      <p:sp>
        <p:nvSpPr>
          <p:cNvPr id="26" name="TextBox 25"/>
          <p:cNvSpPr txBox="1"/>
          <p:nvPr/>
        </p:nvSpPr>
        <p:spPr>
          <a:xfrm>
            <a:off x="185095" y="3389678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</a:t>
            </a:r>
            <a:endParaRPr lang="ru-RU" sz="3200" b="1" dirty="0">
              <a:solidFill>
                <a:srgbClr val="FF0000"/>
              </a:solidFill>
            </a:endParaRPr>
          </a:p>
        </p:txBody>
      </p:sp>
      <p:cxnSp>
        <p:nvCxnSpPr>
          <p:cNvPr id="31" name="Прямая соединительная линия 30"/>
          <p:cNvCxnSpPr>
            <a:stCxn id="26" idx="3"/>
          </p:cNvCxnSpPr>
          <p:nvPr/>
        </p:nvCxnSpPr>
        <p:spPr>
          <a:xfrm>
            <a:off x="600593" y="3682066"/>
            <a:ext cx="130650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92325" y="4134271"/>
            <a:ext cx="13274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Фартук</a:t>
            </a:r>
          </a:p>
          <a:p>
            <a:r>
              <a:rPr lang="ru-RU" sz="2400" b="1" dirty="0" smtClean="0"/>
              <a:t>1 деталь</a:t>
            </a:r>
            <a:endParaRPr lang="ru-RU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980588" y="5716303"/>
            <a:ext cx="17363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Линия низа</a:t>
            </a:r>
            <a:endParaRPr lang="ru-RU" sz="24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509040" y="3665529"/>
            <a:ext cx="22710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Линия кармана</a:t>
            </a:r>
            <a:endParaRPr lang="ru-RU" sz="24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3131774" y="3792258"/>
            <a:ext cx="553998" cy="1649747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ru-RU" sz="2400" b="1" dirty="0" smtClean="0"/>
              <a:t>Линия бока</a:t>
            </a:r>
            <a:endParaRPr lang="ru-RU" sz="24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756068" y="1556216"/>
            <a:ext cx="553998" cy="1489703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ru-RU" sz="2400" b="1" dirty="0" smtClean="0"/>
              <a:t>нагрудник</a:t>
            </a:r>
            <a:endParaRPr lang="ru-RU" sz="24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-108520" y="1777171"/>
            <a:ext cx="553998" cy="409574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2000" b="1" dirty="0" smtClean="0"/>
              <a:t>Лин</a:t>
            </a:r>
            <a:r>
              <a:rPr lang="ru-RU" sz="2400" b="1" dirty="0" smtClean="0"/>
              <a:t>ия середины фартука</a:t>
            </a:r>
            <a:endParaRPr lang="ru-RU" sz="24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868423" y="2988403"/>
            <a:ext cx="18902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Линия талии</a:t>
            </a:r>
            <a:endParaRPr lang="ru-RU" sz="2400" b="1" dirty="0"/>
          </a:p>
        </p:txBody>
      </p:sp>
      <p:cxnSp>
        <p:nvCxnSpPr>
          <p:cNvPr id="38" name="Прямая со стрелкой 37"/>
          <p:cNvCxnSpPr/>
          <p:nvPr/>
        </p:nvCxnSpPr>
        <p:spPr>
          <a:xfrm>
            <a:off x="2780111" y="3682066"/>
            <a:ext cx="0" cy="2265069"/>
          </a:xfrm>
          <a:prstGeom prst="straightConnector1">
            <a:avLst/>
          </a:prstGeom>
          <a:ln w="38100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4540707" y="1454626"/>
            <a:ext cx="0" cy="472334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4540707" y="1454626"/>
            <a:ext cx="823381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5364088" y="1454626"/>
            <a:ext cx="0" cy="466947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4540708" y="6165303"/>
            <a:ext cx="823380" cy="1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721564" y="3143940"/>
            <a:ext cx="553998" cy="1945276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ru-RU" sz="2400" b="1" dirty="0" smtClean="0"/>
              <a:t>Пояс 1 деталь</a:t>
            </a:r>
            <a:endParaRPr lang="ru-RU" sz="2400" b="1" dirty="0"/>
          </a:p>
        </p:txBody>
      </p:sp>
      <p:cxnSp>
        <p:nvCxnSpPr>
          <p:cNvPr id="59" name="Прямая со стрелкой 58"/>
          <p:cNvCxnSpPr/>
          <p:nvPr/>
        </p:nvCxnSpPr>
        <p:spPr>
          <a:xfrm>
            <a:off x="4721564" y="2776572"/>
            <a:ext cx="0" cy="2939731"/>
          </a:xfrm>
          <a:prstGeom prst="straightConnector1">
            <a:avLst/>
          </a:prstGeom>
          <a:ln w="38100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6516216" y="1454626"/>
            <a:ext cx="576064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7092280" y="1484784"/>
            <a:ext cx="0" cy="313234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H="1">
            <a:off x="6516216" y="4617131"/>
            <a:ext cx="576064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6516216" y="1484784"/>
            <a:ext cx="0" cy="306498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6516216" y="1995534"/>
            <a:ext cx="553998" cy="2447401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ru-RU" sz="2400" b="1" dirty="0" smtClean="0"/>
              <a:t>Бретель 1 деталь </a:t>
            </a:r>
            <a:endParaRPr lang="ru-RU" sz="2400" b="1" dirty="0"/>
          </a:p>
        </p:txBody>
      </p:sp>
      <p:cxnSp>
        <p:nvCxnSpPr>
          <p:cNvPr id="74" name="Прямая со стрелкой 73"/>
          <p:cNvCxnSpPr/>
          <p:nvPr/>
        </p:nvCxnSpPr>
        <p:spPr>
          <a:xfrm>
            <a:off x="6660232" y="1777171"/>
            <a:ext cx="0" cy="2047872"/>
          </a:xfrm>
          <a:prstGeom prst="straightConnector1">
            <a:avLst/>
          </a:prstGeom>
          <a:ln w="38100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13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30" grpId="0"/>
      <p:bldP spid="32" grpId="0"/>
      <p:bldP spid="33" grpId="0"/>
      <p:bldP spid="34" grpId="0"/>
      <p:bldP spid="3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Другая 1">
      <a:dk1>
        <a:srgbClr val="FFFFFF"/>
      </a:dk1>
      <a:lt1>
        <a:sysClr val="window" lastClr="FFFFFF"/>
      </a:lt1>
      <a:dk2>
        <a:srgbClr val="39302A"/>
      </a:dk2>
      <a:lt2>
        <a:srgbClr val="E5DEDB"/>
      </a:lt2>
      <a:accent1>
        <a:srgbClr val="FFDF6A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223</Words>
  <Application>Microsoft Office PowerPoint</Application>
  <PresentationFormat>Экран (4:3)</PresentationFormat>
  <Paragraphs>83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Тема Office</vt:lpstr>
      <vt:lpstr>1_Тема Office</vt:lpstr>
      <vt:lpstr>Построение  чертежа фартука в М 1:4 </vt:lpstr>
      <vt:lpstr>Мерки для построения чертежа фартука:</vt:lpstr>
      <vt:lpstr>Презентация PowerPoint</vt:lpstr>
      <vt:lpstr>Чертёж фартука в М 1:4</vt:lpstr>
      <vt:lpstr>Построение пояса и бретели фартука в М 1:4</vt:lpstr>
      <vt:lpstr>Чертёж фартука в М 1:4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Построение  чертежа фартука в М 1:4 </dc:title>
  <dc:creator>Светлана</dc:creator>
  <cp:lastModifiedBy>Светлана</cp:lastModifiedBy>
  <cp:revision>27</cp:revision>
  <dcterms:created xsi:type="dcterms:W3CDTF">2015-02-24T05:43:56Z</dcterms:created>
  <dcterms:modified xsi:type="dcterms:W3CDTF">2016-02-09T05:48:03Z</dcterms:modified>
</cp:coreProperties>
</file>